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7" r:id="rId4"/>
    <p:sldId id="268" r:id="rId5"/>
    <p:sldId id="269" r:id="rId6"/>
    <p:sldId id="271" r:id="rId7"/>
    <p:sldId id="272" r:id="rId8"/>
    <p:sldId id="270" r:id="rId9"/>
    <p:sldId id="273" r:id="rId10"/>
    <p:sldId id="260" r:id="rId11"/>
    <p:sldId id="258" r:id="rId12"/>
    <p:sldId id="259" r:id="rId13"/>
    <p:sldId id="278" r:id="rId14"/>
    <p:sldId id="279" r:id="rId15"/>
    <p:sldId id="261" r:id="rId16"/>
    <p:sldId id="262" r:id="rId17"/>
    <p:sldId id="263" r:id="rId18"/>
    <p:sldId id="280" r:id="rId19"/>
    <p:sldId id="281" r:id="rId20"/>
    <p:sldId id="282" r:id="rId21"/>
    <p:sldId id="283" r:id="rId22"/>
    <p:sldId id="284" r:id="rId23"/>
    <p:sldId id="285" r:id="rId24"/>
    <p:sldId id="290" r:id="rId25"/>
    <p:sldId id="291" r:id="rId26"/>
    <p:sldId id="292" r:id="rId27"/>
    <p:sldId id="286" r:id="rId28"/>
    <p:sldId id="287" r:id="rId29"/>
    <p:sldId id="288" r:id="rId30"/>
    <p:sldId id="289" r:id="rId31"/>
    <p:sldId id="293" r:id="rId32"/>
    <p:sldId id="294" r:id="rId33"/>
    <p:sldId id="295" r:id="rId34"/>
    <p:sldId id="29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8C1D40"/>
    <a:srgbClr val="FFC627"/>
    <a:srgbClr val="FF7F32"/>
    <a:srgbClr val="00A3E0"/>
    <a:srgbClr val="FAFAFA"/>
    <a:srgbClr val="E0E0E0"/>
    <a:srgbClr val="A0A0A0"/>
    <a:srgbClr val="78BE20"/>
    <a:srgbClr val="FFB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61" autoAdjust="0"/>
    <p:restoredTop sz="94660"/>
  </p:normalViewPr>
  <p:slideViewPr>
    <p:cSldViewPr snapToGrid="0">
      <p:cViewPr>
        <p:scale>
          <a:sx n="75" d="100"/>
          <a:sy n="75" d="100"/>
        </p:scale>
        <p:origin x="3090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DB58-6BD6-4572-B525-FF645A6BC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0544C-75CF-4E9F-B468-BE8A8DA67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03A60-13BF-4D79-AD06-ABD67BBD4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3E15C-89C5-40E1-BE91-D79F60B3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778CE-C7BB-42D1-971A-5D94C7FC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4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DCB3-83AE-4F87-95EB-00A50C44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29D31-A577-41A7-A641-F8139B18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AE5D3-EACE-4CDC-85B5-1C8B4C93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E49B5-7144-407B-AB9D-97E37D08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1703A-1454-46B8-900B-D7614EFF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C43E2-4713-4914-B37E-EE50DD1B0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D2FF4-9BA1-4D07-AC79-3B64FF0B1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E89D8-8955-4374-BDF4-3E7D4698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A4A17-FF09-4584-8E15-B6BE19633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2B15-5637-4789-ABCB-119B735C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779D-D59B-4085-AA1C-A68042FB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CD6D3-C04C-4630-9AE2-6AA31D79A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79C8B-51D8-4A90-BBC3-175F0294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341EF-D5DA-41AF-AB2B-1D2DA801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226E3-E863-418C-BAAF-99DF8B58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8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7BD77-6D4A-4FAA-9103-9004AA74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87AF3-181F-4AF9-968B-E49F54388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25237-B183-4817-8AF1-D3CDD1D4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ED3A3-3A23-43D1-8945-23B3BC97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62F26-4862-445D-A6BE-66232BC5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3759-FF7A-482B-9385-6E589FEA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AB207-81E3-406E-A130-819705836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F602A-7FCF-43B1-8F33-AF59B843E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B2D54-C3BB-4576-B7F1-F57E9360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52C37-91C5-4AC7-819A-FEFDBD64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72A99-7BE1-44A9-BA02-735D1A8C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2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7598-CE58-459E-8E83-E2D496B7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78526-B4DF-4E7E-B576-A420C51AE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F109D-43D1-4F1B-8868-D5207F79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FE675-344E-4A11-A094-31DFF5641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65BEE-35EE-45E0-ACC0-DDC5405FB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AA87E-FF0F-4B1D-B75E-21E60DBA0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FDF66-120D-46CD-9FF0-996308DE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F79F43-8CAE-4203-8270-43011EB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C855-1EF4-4213-94AC-F7DDA031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C9341-BD62-4472-B5C2-55572BCF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89878-D877-4C30-8FDC-D6B6BD8F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C3C7F-7A9C-4372-AC74-BDE57540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9D352-4D7F-4C64-91CC-7415113E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747A3B-B365-435C-AB17-32AE48DE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09750-21AD-4914-A5EF-64AA35EF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5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5261-40A1-4D9E-89F6-C94DF8FD5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C559-D80B-48AF-A61A-FDFA2D05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B8504-845A-4747-B1E5-28BFA98F4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D107E-9AB0-4A8B-AFAC-95218BAA4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1402E-8588-479E-848E-BC0CF66B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C6893-DBEC-4795-81F0-4FE54910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0D6C-EE3E-4DDB-8A3E-8189396F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41ADA-9DBF-4EB1-B9AD-957126D88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9754D-F472-440A-8818-1F20238FC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96A8C-001D-41B2-B6A2-D741246DB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33745-25B2-43C6-938F-9C3152F3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68B92-7860-4AC4-A081-CD90C842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5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DDC0EF-DA84-4066-B696-F90044C6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E4AD2-E8CD-4BFA-86B1-71A27963E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50A75-D448-459F-8534-5DFD6CAAF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59B20-85BB-469C-8582-F21246AFB6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7BCC-9E0F-416F-A138-35E11499A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B2508-D5C8-4576-B7DC-2AEFC96B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B3B6C-20BF-456A-AEBD-B0E40D908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32167" y="2061029"/>
            <a:ext cx="8735833" cy="3139124"/>
          </a:xfrm>
          <a:prstGeom prst="roundRect">
            <a:avLst>
              <a:gd name="adj" fmla="val 1894"/>
            </a:avLst>
          </a:prstGeom>
          <a:solidFill>
            <a:srgbClr val="8C1D40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9182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Leveraging the Power of a Desktop Remotely</a:t>
            </a:r>
            <a:endParaRPr lang="en-GB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06101"/>
            <a:ext cx="9144000" cy="151098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Dylan Lathrum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745552" y="4050248"/>
            <a:ext cx="4819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decel="6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2" grpId="0"/>
      <p:bldP spid="2" grpId="1"/>
      <p:bldP spid="3" grpId="0" build="p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BE2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546100" y="1092200"/>
            <a:ext cx="3403600" cy="5397500"/>
          </a:xfrm>
          <a:prstGeom prst="roundRect">
            <a:avLst>
              <a:gd name="adj" fmla="val 6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</a:t>
            </a: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it feasible to construct a device capable of steaming a host’s screen at a lower or comparable cost to existing solutions?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223250" y="1092200"/>
            <a:ext cx="3403600" cy="5397500"/>
          </a:xfrm>
          <a:prstGeom prst="roundRect">
            <a:avLst>
              <a:gd name="adj" fmla="val 7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a software solution be built to utilize this protocol in 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manner that performant enough?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84675" y="1092200"/>
            <a:ext cx="3403600" cy="5397500"/>
          </a:xfrm>
          <a:prstGeom prst="roundRect">
            <a:avLst>
              <a:gd name="adj" fmla="val 10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Protocol</a:t>
            </a: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 a protocol exist that is efficient enough to stream demanding applications to the client?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089150" y="0"/>
            <a:ext cx="8013700" cy="92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88709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66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66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accel="5333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accel="53333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accel="53333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ac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ac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BE2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Hardware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933450" y="3459957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Building a custom PCB</a:t>
            </a:r>
          </a:p>
        </p:txBody>
      </p:sp>
    </p:spTree>
    <p:extLst>
      <p:ext uri="{BB962C8B-B14F-4D97-AF65-F5344CB8AC3E}">
        <p14:creationId xmlns:p14="http://schemas.microsoft.com/office/powerpoint/2010/main" val="157875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accel="57000" decel="4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6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build="p"/>
      <p:bldP spid="6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39800" y="1790700"/>
            <a:ext cx="10414000" cy="3231654"/>
            <a:chOff x="939800" y="1790700"/>
            <a:chExt cx="10414000" cy="3231654"/>
          </a:xfrm>
        </p:grpSpPr>
        <p:sp>
          <p:nvSpPr>
            <p:cNvPr id="5" name="TextBox 4"/>
            <p:cNvSpPr txBox="1"/>
            <p:nvPr/>
          </p:nvSpPr>
          <p:spPr>
            <a:xfrm>
              <a:off x="939800" y="1790700"/>
              <a:ext cx="10414000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Avoid reinventing the wheel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RPi Compute Module 4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Hardware features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USB, HDMI, Ethernet,</a:t>
              </a:r>
            </a:p>
            <a:p>
              <a:pPr lvl="1"/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internal battery, charging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Picking parts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0" y="1078992"/>
            <a:ext cx="12192000" cy="610108"/>
          </a:xfrm>
          <a:prstGeom prst="rect">
            <a:avLst/>
          </a:prstGeom>
          <a:solidFill>
            <a:srgbClr val="78B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1078992"/>
          </a:xfrm>
          <a:prstGeom prst="rect">
            <a:avLst/>
          </a:prstGeom>
          <a:solidFill>
            <a:srgbClr val="78BE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78992"/>
          </a:xfrm>
        </p:spPr>
        <p:txBody>
          <a:bodyPr/>
          <a:lstStyle/>
          <a:p>
            <a:r>
              <a:rPr lang="en-GB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Hardware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Components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0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Manufacture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14400" y="1650538"/>
            <a:ext cx="1790700" cy="0"/>
          </a:xfrm>
          <a:prstGeom prst="line">
            <a:avLst/>
          </a:prstGeom>
          <a:ln w="76200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92000" y="1796034"/>
            <a:ext cx="9956800" cy="3416320"/>
            <a:chOff x="939800" y="1790700"/>
            <a:chExt cx="9956800" cy="3416320"/>
          </a:xfrm>
        </p:grpSpPr>
        <p:sp>
          <p:nvSpPr>
            <p:cNvPr id="21" name="TextBox 20"/>
            <p:cNvSpPr txBox="1"/>
            <p:nvPr/>
          </p:nvSpPr>
          <p:spPr>
            <a:xfrm>
              <a:off x="939800" y="1790700"/>
              <a:ext cx="649598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Split into sections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Power, USB, HDMI, CM4,</a:t>
              </a:r>
            </a:p>
            <a:p>
              <a:pPr lvl="2"/>
              <a:r>
                <a:rPr lang="en-GB" sz="28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SD reader, Ethernet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Each section can fail individually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Working with sensitive components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Differential pairs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213774" y="5664092"/>
            <a:ext cx="10414000" cy="1754326"/>
            <a:chOff x="939800" y="1790700"/>
            <a:chExt cx="10414000" cy="1754326"/>
          </a:xfrm>
        </p:grpSpPr>
        <p:sp>
          <p:nvSpPr>
            <p:cNvPr id="30" name="TextBox 29"/>
            <p:cNvSpPr txBox="1"/>
            <p:nvPr/>
          </p:nvSpPr>
          <p:spPr>
            <a:xfrm>
              <a:off x="939800" y="1790700"/>
              <a:ext cx="10414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Using a stencil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Multiple iterations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Bypasses come in handy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Main-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r="9307"/>
          <a:stretch/>
        </p:blipFill>
        <p:spPr>
          <a:xfrm>
            <a:off x="7833557" y="2423747"/>
            <a:ext cx="3692845" cy="3240345"/>
          </a:xfrm>
          <a:prstGeom prst="rect">
            <a:avLst/>
          </a:prstGeom>
        </p:spPr>
      </p:pic>
      <p:pic>
        <p:nvPicPr>
          <p:cNvPr id="7" name="cha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8537" y="4191104"/>
            <a:ext cx="2286000" cy="2519363"/>
          </a:xfrm>
          <a:prstGeom prst="rect">
            <a:avLst/>
          </a:prstGeom>
        </p:spPr>
      </p:pic>
      <p:pic>
        <p:nvPicPr>
          <p:cNvPr id="32" name="Main-bot">
            <a:extLst>
              <a:ext uri="{FF2B5EF4-FFF2-40B4-BE49-F238E27FC236}">
                <a16:creationId xmlns:a16="http://schemas.microsoft.com/office/drawing/2014/main" id="{2657DAD0-FDE6-4295-91C9-E2400046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r="12027"/>
          <a:stretch/>
        </p:blipFill>
        <p:spPr>
          <a:xfrm>
            <a:off x="7833557" y="2423746"/>
            <a:ext cx="3692845" cy="3240345"/>
          </a:xfrm>
          <a:prstGeom prst="rect">
            <a:avLst/>
          </a:prstGeom>
        </p:spPr>
      </p:pic>
      <p:pic>
        <p:nvPicPr>
          <p:cNvPr id="43" name="chat">
            <a:extLst>
              <a:ext uri="{FF2B5EF4-FFF2-40B4-BE49-F238E27FC236}">
                <a16:creationId xmlns:a16="http://schemas.microsoft.com/office/drawing/2014/main" id="{571B1E35-0A78-4936-9EA2-46AB654AF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4537" y="4198829"/>
            <a:ext cx="2283761" cy="2519363"/>
          </a:xfrm>
          <a:prstGeom prst="rect">
            <a:avLst/>
          </a:prstGeom>
        </p:spPr>
      </p:pic>
      <p:pic>
        <p:nvPicPr>
          <p:cNvPr id="44" name="chat">
            <a:extLst>
              <a:ext uri="{FF2B5EF4-FFF2-40B4-BE49-F238E27FC236}">
                <a16:creationId xmlns:a16="http://schemas.microsoft.com/office/drawing/2014/main" id="{AEAB4D8C-1A6F-418E-97DA-6BD73C131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402517" y="-353657"/>
            <a:ext cx="9982200" cy="6848476"/>
          </a:xfrm>
          <a:prstGeom prst="rect">
            <a:avLst/>
          </a:prstGeom>
        </p:spPr>
      </p:pic>
      <p:pic>
        <p:nvPicPr>
          <p:cNvPr id="8" name="info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5400000">
            <a:off x="18157036" y="4454527"/>
            <a:ext cx="4991816" cy="3619459"/>
          </a:xfrm>
          <a:prstGeom prst="rect">
            <a:avLst/>
          </a:prstGeom>
        </p:spPr>
      </p:pic>
      <p:pic>
        <p:nvPicPr>
          <p:cNvPr id="45" name="info">
            <a:extLst>
              <a:ext uri="{FF2B5EF4-FFF2-40B4-BE49-F238E27FC236}">
                <a16:creationId xmlns:a16="http://schemas.microsoft.com/office/drawing/2014/main" id="{820C1BA2-0B35-44D4-9AFA-F2185AC09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1395" y="1945114"/>
            <a:ext cx="2862109" cy="1824265"/>
          </a:xfrm>
          <a:prstGeom prst="rect">
            <a:avLst/>
          </a:prstGeom>
        </p:spPr>
      </p:pic>
      <p:pic>
        <p:nvPicPr>
          <p:cNvPr id="46" name="info">
            <a:extLst>
              <a:ext uri="{FF2B5EF4-FFF2-40B4-BE49-F238E27FC236}">
                <a16:creationId xmlns:a16="http://schemas.microsoft.com/office/drawing/2014/main" id="{71B9F6F9-0822-438C-B2EE-98C2DC4F6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1394" y="4282295"/>
            <a:ext cx="2862108" cy="18242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29805A-4755-4A1A-A2D6-A60112C56CDC}"/>
              </a:ext>
            </a:extLst>
          </p:cNvPr>
          <p:cNvSpPr txBox="1"/>
          <p:nvPr/>
        </p:nvSpPr>
        <p:spPr>
          <a:xfrm>
            <a:off x="7808571" y="3775035"/>
            <a:ext cx="367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QFN-20-1EP_4x4mm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69F9DE-9F53-4946-AB95-FE4F58F1429D}"/>
              </a:ext>
            </a:extLst>
          </p:cNvPr>
          <p:cNvSpPr txBox="1"/>
          <p:nvPr/>
        </p:nvSpPr>
        <p:spPr>
          <a:xfrm>
            <a:off x="7630766" y="6105297"/>
            <a:ext cx="4098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QFN-20-1EP_4x4mm_RevA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B41AA4-8049-48D7-9CA6-CD51AFF91292}"/>
              </a:ext>
            </a:extLst>
          </p:cNvPr>
          <p:cNvGrpSpPr/>
          <p:nvPr/>
        </p:nvGrpSpPr>
        <p:grpSpPr>
          <a:xfrm>
            <a:off x="490336" y="6857994"/>
            <a:ext cx="11211325" cy="5605663"/>
            <a:chOff x="2558797" y="6857999"/>
            <a:chExt cx="6578268" cy="328913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C432F0-EE97-402C-9D7D-314696B4629A}"/>
                </a:ext>
              </a:extLst>
            </p:cNvPr>
            <p:cNvSpPr/>
            <p:nvPr/>
          </p:nvSpPr>
          <p:spPr>
            <a:xfrm>
              <a:off x="2558797" y="6857999"/>
              <a:ext cx="6578268" cy="3289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AECD3E-4215-4FCC-A914-94CB64F4A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9932" r="16294" b="19932"/>
            <a:stretch/>
          </p:blipFill>
          <p:spPr>
            <a:xfrm>
              <a:off x="3400428" y="6875515"/>
              <a:ext cx="4857748" cy="3254104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FA80AC1-9881-42AC-84C3-5681DEE7D0C1}"/>
              </a:ext>
            </a:extLst>
          </p:cNvPr>
          <p:cNvSpPr/>
          <p:nvPr/>
        </p:nvSpPr>
        <p:spPr>
          <a:xfrm>
            <a:off x="5314951" y="6400800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5240E5E-4FB6-4FE9-9C98-3B873080CF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6505573"/>
            <a:ext cx="495300" cy="247650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80D1E86-49A4-44F8-B143-5309FD9B26DB}"/>
              </a:ext>
            </a:extLst>
          </p:cNvPr>
          <p:cNvSpPr/>
          <p:nvPr/>
        </p:nvSpPr>
        <p:spPr>
          <a:xfrm>
            <a:off x="12053818" y="6748142"/>
            <a:ext cx="1025745" cy="1025745"/>
          </a:xfrm>
          <a:prstGeom prst="ellipse">
            <a:avLst/>
          </a:prstGeom>
          <a:solidFill>
            <a:srgbClr val="00A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901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93438 7.40741E-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19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94714 -3.33333E-6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35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94818 -3.33333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9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-0.92291 -0.00069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92292 -0.0007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92292 -0.0007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92292 -0.00069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7 L -1.16849 0.08935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849 0.08935 L -0.92292 -0.000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56273 L -0.92474 -0.56481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59" y="-11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1 -7.40741E-7 L 0.3694 -7.40741E-7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1 -0.00069 L -1.85364 3.7037E-7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7 L -1.85365 4.07407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7 L -1.85365 4.81481E-6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69 L -1.86901 -0.00069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305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29283 L -0.92292 -0.29491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5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1458 -0.79976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39954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326 -0.79398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40532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326 -0.79398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3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8 -0.79976 L 0 -1.85185E-6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40278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-0.79398 L -1.875E-6 -4.81481E-6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960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-0.79398 L -1.875E-6 4.44444E-6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9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6" grpId="1"/>
      <p:bldP spid="17" grpId="0"/>
      <p:bldP spid="17" grpId="1"/>
      <p:bldP spid="17" grpId="2"/>
      <p:bldP spid="18" grpId="0"/>
      <p:bldP spid="18" grpId="1"/>
      <p:bldP spid="47" grpId="0"/>
      <p:bldP spid="36" grpId="0"/>
      <p:bldP spid="37" grpId="0" animBg="1"/>
      <p:bldP spid="37" grpId="1" animBg="1"/>
      <p:bldP spid="37" grpId="2" animBg="1"/>
      <p:bldP spid="38" grpId="0" animBg="1"/>
      <p:bldP spid="3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3E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Software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933450" y="3459957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Making the project work</a:t>
            </a:r>
          </a:p>
        </p:txBody>
      </p:sp>
    </p:spTree>
    <p:extLst>
      <p:ext uri="{BB962C8B-B14F-4D97-AF65-F5344CB8AC3E}">
        <p14:creationId xmlns:p14="http://schemas.microsoft.com/office/powerpoint/2010/main" val="34696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accel="57000" decel="4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6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build="p"/>
      <p:bldP spid="6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39800" y="1790700"/>
            <a:ext cx="10414000" cy="4216539"/>
            <a:chOff x="939800" y="1790700"/>
            <a:chExt cx="10414000" cy="4216539"/>
          </a:xfrm>
        </p:grpSpPr>
        <p:sp>
          <p:nvSpPr>
            <p:cNvPr id="5" name="TextBox 4"/>
            <p:cNvSpPr txBox="1"/>
            <p:nvPr/>
          </p:nvSpPr>
          <p:spPr>
            <a:xfrm>
              <a:off x="939800" y="1790700"/>
              <a:ext cx="10414000" cy="421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Nvidia </a:t>
              </a:r>
              <a:r>
                <a:rPr lang="en-GB" sz="3600" dirty="0" err="1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GameStream</a:t>
              </a:r>
              <a:endPara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Closed source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Highly performant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Moonlight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Unofficial Open Source client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Core library extended for</a:t>
              </a:r>
            </a:p>
            <a:p>
              <a:pPr lvl="2"/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different platforms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Fork new Moonlight client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0" y="1078992"/>
            <a:ext cx="12192000" cy="610108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1078992"/>
          </a:xfrm>
          <a:prstGeom prst="rect">
            <a:avLst/>
          </a:prstGeom>
          <a:solidFill>
            <a:srgbClr val="00A3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78992"/>
          </a:xfrm>
        </p:spPr>
        <p:txBody>
          <a:bodyPr/>
          <a:lstStyle/>
          <a:p>
            <a:r>
              <a:rPr lang="en-GB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Developing the Software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Planning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0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Development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14400" y="1650538"/>
            <a:ext cx="1790700" cy="0"/>
          </a:xfrm>
          <a:prstGeom prst="line">
            <a:avLst/>
          </a:prstGeom>
          <a:ln w="76200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92000" y="1796034"/>
            <a:ext cx="9956800" cy="3724096"/>
            <a:chOff x="939800" y="1790700"/>
            <a:chExt cx="9956800" cy="3724096"/>
          </a:xfrm>
        </p:grpSpPr>
        <p:sp>
          <p:nvSpPr>
            <p:cNvPr id="21" name="TextBox 20"/>
            <p:cNvSpPr txBox="1"/>
            <p:nvPr/>
          </p:nvSpPr>
          <p:spPr>
            <a:xfrm>
              <a:off x="939800" y="1790700"/>
              <a:ext cx="6495986" cy="372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ARM vs x86 architecture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Cross-compilation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Compilation toolchain</a:t>
              </a:r>
            </a:p>
            <a:p>
              <a:pPr marL="1200150" lvl="1" indent="-742950">
                <a:buFont typeface="+mj-lt"/>
                <a:buAutoNum type="arabicPeriod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Compile project</a:t>
              </a:r>
            </a:p>
            <a:p>
              <a:pPr marL="1200150" lvl="1" indent="-742950">
                <a:buFont typeface="+mj-lt"/>
                <a:buAutoNum type="arabicPeriod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Package project</a:t>
              </a:r>
            </a:p>
            <a:p>
              <a:pPr marL="1200150" lvl="1" indent="-742950">
                <a:buFont typeface="+mj-lt"/>
                <a:buAutoNum type="arabicPeriod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Build image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213774" y="5664092"/>
            <a:ext cx="10414000" cy="4339650"/>
            <a:chOff x="939800" y="1790700"/>
            <a:chExt cx="10414000" cy="4339650"/>
          </a:xfrm>
        </p:grpSpPr>
        <p:sp>
          <p:nvSpPr>
            <p:cNvPr id="30" name="TextBox 29"/>
            <p:cNvSpPr txBox="1"/>
            <p:nvPr/>
          </p:nvSpPr>
          <p:spPr>
            <a:xfrm>
              <a:off x="939800" y="1790700"/>
              <a:ext cx="10414000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Moonlight development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Track performance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FPS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Encoding/rendering time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 measurement tools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Input latency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59595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Quality testing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6EE2D38-AC57-4054-BF68-5F65ED38A8E0}"/>
              </a:ext>
            </a:extLst>
          </p:cNvPr>
          <p:cNvSpPr/>
          <p:nvPr/>
        </p:nvSpPr>
        <p:spPr>
          <a:xfrm>
            <a:off x="12231059" y="0"/>
            <a:ext cx="12192000" cy="68580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EBA7A4-A749-45A8-8BAD-C97B855C7EBB}"/>
              </a:ext>
            </a:extLst>
          </p:cNvPr>
          <p:cNvSpPr/>
          <p:nvPr/>
        </p:nvSpPr>
        <p:spPr>
          <a:xfrm>
            <a:off x="12231059" y="0"/>
            <a:ext cx="2425700" cy="6858000"/>
          </a:xfrm>
          <a:prstGeom prst="rect">
            <a:avLst/>
          </a:prstGeom>
          <a:solidFill>
            <a:srgbClr val="FF7F3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3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901 -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93438 1.4814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1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92291 -0.00069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4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56273 L -0.92474 -0.5648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59" y="-11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E0E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1 -7.40741E-7 L 0.3694 -7.40741E-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1 -0.00069 L -1.85364 -3.33333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1.00364 0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82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1.00325 0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6" grpId="1"/>
      <p:bldP spid="17" grpId="0"/>
      <p:bldP spid="17" grpId="1"/>
      <p:bldP spid="17" grpId="2"/>
      <p:bldP spid="18" grpId="0"/>
      <p:bldP spid="18" grpId="1"/>
      <p:bldP spid="40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9053" y="1552573"/>
            <a:ext cx="95229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Ideal, CPU stress, GPU stressed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 forked Moonlight, CRD, RDP, VNC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Procedure: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Reboot both machines for clean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Stress host if necessary using Blender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 data collection tools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 client to host computer (sync clocks)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 onto client’s keyboard</a:t>
            </a:r>
          </a:p>
        </p:txBody>
      </p:sp>
      <p:sp>
        <p:nvSpPr>
          <p:cNvPr id="9" name="Rectangle 8"/>
          <p:cNvSpPr/>
          <p:nvPr/>
        </p:nvSpPr>
        <p:spPr>
          <a:xfrm>
            <a:off x="-12192000" y="-2"/>
            <a:ext cx="12192000" cy="68580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425700" cy="6858000"/>
          </a:xfrm>
          <a:prstGeom prst="rect">
            <a:avLst/>
          </a:prstGeom>
          <a:solidFill>
            <a:srgbClr val="FF7F3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216152" y="2459503"/>
            <a:ext cx="68580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Responsivity and Latency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216151" y="2459505"/>
            <a:ext cx="6858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91238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80195 0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9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80195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9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78177 0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5" grpId="0" animBg="1"/>
      <p:bldP spid="10" grpId="0"/>
      <p:bldP spid="10" grpId="1"/>
      <p:bldP spid="10" grpId="2"/>
      <p:bldP spid="10" grpId="3"/>
      <p:bldP spid="7" grpId="0"/>
      <p:bldP spid="7" grpId="1"/>
      <p:bldP spid="7" grpId="2"/>
      <p:bldP spid="7" grpId="3"/>
      <p:bldP spid="7" grpId="4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985DF463-0C3C-4806-B10F-EFA367B4A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4" y="-22"/>
            <a:ext cx="8847692" cy="6858020"/>
          </a:xfrm>
          <a:prstGeom prst="rect">
            <a:avLst/>
          </a:prstGeom>
        </p:spPr>
      </p:pic>
      <p:pic>
        <p:nvPicPr>
          <p:cNvPr id="21" name="Picture 2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C824F12-B497-4942-9802-A7D297398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21" y="0"/>
            <a:ext cx="8967638" cy="6858020"/>
          </a:xfrm>
          <a:prstGeom prst="rect">
            <a:avLst/>
          </a:prstGeom>
        </p:spPr>
      </p:pic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095192F8-FCAA-48E6-8E96-EDA0AD8F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0" y="0"/>
            <a:ext cx="8611139" cy="685802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766302" y="-20"/>
            <a:ext cx="14617698" cy="6858020"/>
            <a:chOff x="9766302" y="-20"/>
            <a:chExt cx="14617698" cy="6858020"/>
          </a:xfrm>
        </p:grpSpPr>
        <p:sp>
          <p:nvSpPr>
            <p:cNvPr id="5" name="Rectangle 4"/>
            <p:cNvSpPr/>
            <p:nvPr/>
          </p:nvSpPr>
          <p:spPr>
            <a:xfrm>
              <a:off x="9766302" y="0"/>
              <a:ext cx="2425700" cy="6858000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009655" y="-20"/>
              <a:ext cx="14374345" cy="6858020"/>
              <a:chOff x="10009655" y="-20"/>
              <a:chExt cx="14374345" cy="6858020"/>
            </a:xfrm>
          </p:grpSpPr>
          <p:sp>
            <p:nvSpPr>
              <p:cNvPr id="10" name="TextBox 9"/>
              <p:cNvSpPr txBox="1"/>
              <p:nvPr/>
            </p:nvSpPr>
            <p:spPr>
              <a:xfrm rot="5400000">
                <a:off x="7550152" y="2459503"/>
                <a:ext cx="685799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Responsivity and Latency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2192000" y="-20"/>
                <a:ext cx="12192000" cy="6858020"/>
              </a:xfrm>
              <a:prstGeom prst="rect">
                <a:avLst/>
              </a:prstGeom>
              <a:solidFill>
                <a:srgbClr val="FF7F3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" pitchFamily="2" charset="0"/>
                    <a:ea typeface="Roboto" pitchFamily="2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27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99896 0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FF7F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Evaluation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VNC failed to provide a smooth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CRD struggles when host under stress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RDP highly performant, but has drawbacks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Forked Moonlight provides high performance that isn’t limited by host’s load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C0C856F-C289-470A-A39A-61CDB2827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2" y="5005748"/>
            <a:ext cx="475363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4384675" y="1092200"/>
            <a:ext cx="3403600" cy="5397500"/>
          </a:xfrm>
          <a:prstGeom prst="roundRect">
            <a:avLst>
              <a:gd name="adj" fmla="val 10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Protocol</a:t>
            </a: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 a protocol exist that is efficient enough to stream demanding applications to the client?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546100" y="1092200"/>
            <a:ext cx="3403600" cy="5397500"/>
          </a:xfrm>
          <a:prstGeom prst="roundRect">
            <a:avLst>
              <a:gd name="adj" fmla="val 6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</a:t>
            </a: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it feasible to construct a device capable of steaming a host’s screen at a lower or comparable cost to existing solutions?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223250" y="1092200"/>
            <a:ext cx="3403600" cy="5397500"/>
          </a:xfrm>
          <a:prstGeom prst="roundRect">
            <a:avLst>
              <a:gd name="adj" fmla="val 7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a software solution be built to utilize this protocol in 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manner that performant enough?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9150" y="0"/>
            <a:ext cx="8013700" cy="92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C3BA9-7D9E-4B01-8237-514C8ED418D0}"/>
              </a:ext>
            </a:extLst>
          </p:cNvPr>
          <p:cNvSpPr txBox="1"/>
          <p:nvPr/>
        </p:nvSpPr>
        <p:spPr>
          <a:xfrm>
            <a:off x="546100" y="4064000"/>
            <a:ext cx="340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Yes, for under $150</a:t>
            </a:r>
          </a:p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(potentially lower in bulk)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0A58A-4EF8-4E3B-9BD7-C35EE74FA266}"/>
              </a:ext>
            </a:extLst>
          </p:cNvPr>
          <p:cNvSpPr txBox="1"/>
          <p:nvPr/>
        </p:nvSpPr>
        <p:spPr>
          <a:xfrm>
            <a:off x="4394200" y="4064000"/>
            <a:ext cx="340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Yes,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GameStream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useful for more than Video Games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25DD-A773-467B-9E49-491DDF68313B}"/>
              </a:ext>
            </a:extLst>
          </p:cNvPr>
          <p:cNvSpPr txBox="1"/>
          <p:nvPr/>
        </p:nvSpPr>
        <p:spPr>
          <a:xfrm>
            <a:off x="8213725" y="4064000"/>
            <a:ext cx="340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Yes, built upon Moonlight, the stream is high-quality and highly performant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7986881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66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66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accel="5333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accel="53333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accel="53333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50"/>
                            </p:stCondLst>
                            <p:childTnLst>
                              <p:par>
                                <p:cTn id="59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 animBg="1"/>
      <p:bldP spid="5" grpId="1" animBg="1"/>
      <p:bldP spid="6" grpId="0" animBg="1"/>
      <p:bldP spid="6" grpId="1" animBg="1"/>
      <p:bldP spid="3" grpId="0" animBg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Limitations and the Future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 across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Chip shortages and problematic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Improving user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 an enclosure</a:t>
            </a:r>
          </a:p>
        </p:txBody>
      </p:sp>
    </p:spTree>
    <p:extLst>
      <p:ext uri="{BB962C8B-B14F-4D97-AF65-F5344CB8AC3E}">
        <p14:creationId xmlns:p14="http://schemas.microsoft.com/office/powerpoint/2010/main" val="129841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8C1D4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Power and portability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Desktop computers vs laptops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Power of a desktop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Convenience of a laptop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Compromise of a gaming laptop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Shift towards mobility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44569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10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918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you!</a:t>
            </a:r>
            <a:endParaRPr lang="en-GB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39201" y="6375989"/>
            <a:ext cx="3352799" cy="482011"/>
          </a:xfrm>
        </p:spPr>
        <p:txBody>
          <a:bodyPr/>
          <a:lstStyle/>
          <a:p>
            <a:pPr algn="r"/>
            <a:r>
              <a:rPr lang="en-GB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Dylan Lathrum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745552" y="4050248"/>
            <a:ext cx="4819650" cy="0"/>
          </a:xfrm>
          <a:prstGeom prst="line">
            <a:avLst/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66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8C44A99-EA67-4687-A4C2-9DDACB151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3" t="25000" r="21072" b="22962"/>
          <a:stretch/>
        </p:blipFill>
        <p:spPr>
          <a:xfrm>
            <a:off x="1263650" y="25766"/>
            <a:ext cx="9664700" cy="680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1B43673-D28F-4ACC-B186-35D8FF044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6296" r="20084" b="23205"/>
          <a:stretch/>
        </p:blipFill>
        <p:spPr>
          <a:xfrm>
            <a:off x="1181100" y="88900"/>
            <a:ext cx="9829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4669D7D3-508A-4985-8B5C-8AC8C76C2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8150" cy="6858000"/>
          </a:xfrm>
          <a:prstGeom prst="rect">
            <a:avLst/>
          </a:prstGeom>
        </p:spPr>
      </p:pic>
      <p:pic>
        <p:nvPicPr>
          <p:cNvPr id="5" name="Picture 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952B8CA5-974A-402D-8C4F-6357B2F4A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15734" y="1690790"/>
            <a:ext cx="5608534" cy="374399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AA1EC0D-6E0F-44DB-9D54-C64D975B7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14543" y="1627861"/>
            <a:ext cx="5797069" cy="38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17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0D6438-51CB-4FA5-9C21-D933A75B1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02" y="136782"/>
            <a:ext cx="9080996" cy="658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1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C89C5-0CBA-46F9-BFA5-BF085663B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47" y="0"/>
            <a:ext cx="9883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26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36F3D-6757-43C1-B1DA-810BF067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01" y="0"/>
            <a:ext cx="9815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5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3668DA0-6D66-4468-927E-3E1D4DBD1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90487"/>
            <a:ext cx="4895850" cy="667702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15489D-DD39-4663-8B5A-54F924163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0488"/>
            <a:ext cx="48958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8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DAECA1D-2CA7-493D-A560-C9FE3CB82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15" y="793750"/>
            <a:ext cx="5896285" cy="5270500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746E76-A044-4C6B-BAF3-6947DE63C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793750"/>
            <a:ext cx="5896285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57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974BF04-B358-42D1-9197-930FE498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49779"/>
            <a:ext cx="5588000" cy="6158442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3406A6-C48F-49BD-B439-830E2574B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9779"/>
            <a:ext cx="5588000" cy="61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D53547-6A6B-4045-9058-FF7CC414DCFB}"/>
              </a:ext>
            </a:extLst>
          </p:cNvPr>
          <p:cNvSpPr/>
          <p:nvPr/>
        </p:nvSpPr>
        <p:spPr>
          <a:xfrm>
            <a:off x="-12700" y="-4"/>
            <a:ext cx="12204700" cy="68580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EFB80-7FBE-401A-94F3-AF59DE437547}"/>
              </a:ext>
            </a:extLst>
          </p:cNvPr>
          <p:cNvSpPr/>
          <p:nvPr/>
        </p:nvSpPr>
        <p:spPr>
          <a:xfrm>
            <a:off x="-6350" y="0"/>
            <a:ext cx="12192000" cy="6858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00" y="2153011"/>
            <a:ext cx="1041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Global chip shortage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Rising prices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Limited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Supply line disruptions</a:t>
            </a:r>
          </a:p>
        </p:txBody>
      </p:sp>
    </p:spTree>
    <p:extLst>
      <p:ext uri="{BB962C8B-B14F-4D97-AF65-F5344CB8AC3E}">
        <p14:creationId xmlns:p14="http://schemas.microsoft.com/office/powerpoint/2010/main" val="17905007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52 -0.766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323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5" grpId="0" animBg="1"/>
      <p:bldP spid="5" grpId="1" animBg="1"/>
      <p:bldP spid="7" grpId="0"/>
      <p:bldP spid="7" grpId="1"/>
      <p:bldP spid="7" grpId="2"/>
      <p:bldP spid="10" grpId="0"/>
      <p:bldP spid="1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ABD0962-6B7C-49D4-9181-4FD4809C7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257300"/>
            <a:ext cx="5848350" cy="4343400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20C270D-CAC2-4408-A9FF-66E2D724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7300"/>
            <a:ext cx="58483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06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88CD6-D6F6-4D72-A7B1-F43184A1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3" y="1549399"/>
            <a:ext cx="11107374" cy="37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2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428E5-7B4E-4BB6-8EC1-AD73AF6F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27" y="0"/>
            <a:ext cx="906314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96EDEB-9CDD-44A0-BCF9-6C8A5EECAEB0}"/>
              </a:ext>
            </a:extLst>
          </p:cNvPr>
          <p:cNvSpPr/>
          <p:nvPr/>
        </p:nvSpPr>
        <p:spPr>
          <a:xfrm>
            <a:off x="8204200" y="6146800"/>
            <a:ext cx="2423372" cy="71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75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7BC3D-C0AC-40A4-8F12-F46AEF28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37" y="0"/>
            <a:ext cx="993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36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EF255-7D65-4828-AC88-A18F9F2D0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16" y="0"/>
            <a:ext cx="9963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7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</p:spTree>
    <p:extLst>
      <p:ext uri="{BB962C8B-B14F-4D97-AF65-F5344CB8AC3E}">
        <p14:creationId xmlns:p14="http://schemas.microsoft.com/office/powerpoint/2010/main" val="378572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5433" r="91751">
                        <a14:foregroundMark x1="41449" y1="7465" x2="41449" y2="7465"/>
                        <a14:foregroundMark x1="7243" y1="74306" x2="7243" y2="74306"/>
                        <a14:foregroundMark x1="61972" y1="94444" x2="61972" y2="94444"/>
                        <a14:foregroundMark x1="91751" y1="22569" x2="91751" y2="22569"/>
                        <a14:foregroundMark x1="6439" y1="74306" x2="6439" y2="74306"/>
                        <a14:foregroundMark x1="6237" y1="69271" x2="6237" y2="69271"/>
                        <a14:foregroundMark x1="5433" y1="72222" x2="5433" y2="72222"/>
                        <a14:foregroundMark x1="5433" y1="74826" x2="5433" y2="74826"/>
                        <a14:backgroundMark x1="24547" y1="82118" x2="24547" y2="82118"/>
                        <a14:backgroundMark x1="14688" y1="86632" x2="41046" y2="89236"/>
                        <a14:backgroundMark x1="41046" y1="89236" x2="47082" y2="95139"/>
                        <a14:backgroundMark x1="5433" y1="69271" x2="5433" y2="69271"/>
                        <a14:backgroundMark x1="5634" y1="69271" x2="5634" y2="69271"/>
                        <a14:backgroundMark x1="5634" y1="68924" x2="5634" y2="68924"/>
                        <a14:backgroundMark x1="5835" y1="69097" x2="5835" y2="69097"/>
                        <a14:backgroundMark x1="6036" y1="69097" x2="6036" y2="69097"/>
                        <a14:backgroundMark x1="4829" y1="72049" x2="5030" y2="72049"/>
                        <a14:backgroundMark x1="18913" y1="83160" x2="44266" y2="85069"/>
                        <a14:backgroundMark x1="44266" y1="85069" x2="44467" y2="85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3513" y="3443287"/>
            <a:ext cx="2946374" cy="341471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485899" y="1633537"/>
            <a:ext cx="1228725" cy="1228725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Microsoft’s Remote Desktop Protocol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74355-7830-4BBE-ADE9-E6CD6976A551}"/>
              </a:ext>
            </a:extLst>
          </p:cNvPr>
          <p:cNvSpPr txBox="1"/>
          <p:nvPr/>
        </p:nvSpPr>
        <p:spPr>
          <a:xfrm>
            <a:off x="5824326" y="2397948"/>
            <a:ext cx="536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Built-in Windows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Clients on most platforms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Usability drawbacks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F9C97-DB06-498C-9344-089856E5F2B2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(RDP)</a:t>
            </a:r>
          </a:p>
        </p:txBody>
      </p:sp>
    </p:spTree>
    <p:extLst>
      <p:ext uri="{BB962C8B-B14F-4D97-AF65-F5344CB8AC3E}">
        <p14:creationId xmlns:p14="http://schemas.microsoft.com/office/powerpoint/2010/main" val="18409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07539 0.19213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96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07539 0.19213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960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4" grpId="0" animBg="1"/>
      <p:bldP spid="4" grpId="1" animBg="1"/>
      <p:bldP spid="4" grpId="2" animBg="1"/>
      <p:bldP spid="5" grpId="0"/>
      <p:bldP spid="5" grpId="1"/>
      <p:bldP spid="13" grpId="2"/>
      <p:bldP spid="13" grpId="4"/>
      <p:bldP spid="14" grpId="0"/>
      <p:bldP spid="1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391063" y="1599008"/>
            <a:ext cx="1228725" cy="1228725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Chrome Remote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18F96F-900C-4FFA-9237-9D057A12C0B2}"/>
              </a:ext>
            </a:extLst>
          </p:cNvPr>
          <p:cNvSpPr txBox="1"/>
          <p:nvPr/>
        </p:nvSpPr>
        <p:spPr>
          <a:xfrm>
            <a:off x="5824326" y="2151727"/>
            <a:ext cx="5367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Windows, Mac, Linux hosts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Chromium browser is the 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Limited by the browser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88633-5F63-4EC6-B285-4FE1BF86D4D0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(CRD)</a:t>
            </a:r>
          </a:p>
        </p:txBody>
      </p:sp>
    </p:spTree>
    <p:extLst>
      <p:ext uri="{BB962C8B-B14F-4D97-AF65-F5344CB8AC3E}">
        <p14:creationId xmlns:p14="http://schemas.microsoft.com/office/powerpoint/2010/main" val="15817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32773 0.1833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93" y="91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32852 0.18334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2" y="916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13" grpId="0"/>
      <p:bldP spid="13" grpId="1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0383837" y="1586706"/>
            <a:ext cx="1228725" cy="1228725"/>
          </a:xfrm>
          <a:prstGeom prst="ellipse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Virtual Network Computing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72FB3-4EDC-4C0C-95BC-5847E750F7D2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(VNC)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B801B-9604-4C45-893D-DCED23756257}"/>
              </a:ext>
            </a:extLst>
          </p:cNvPr>
          <p:cNvSpPr txBox="1"/>
          <p:nvPr/>
        </p:nvSpPr>
        <p:spPr>
          <a:xfrm>
            <a:off x="725094" y="2113626"/>
            <a:ext cx="5367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Platform independent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Built to be as simple and lightweight as possible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 and performance concerns</a:t>
            </a:r>
          </a:p>
        </p:txBody>
      </p:sp>
    </p:spTree>
    <p:extLst>
      <p:ext uri="{BB962C8B-B14F-4D97-AF65-F5344CB8AC3E}">
        <p14:creationId xmlns:p14="http://schemas.microsoft.com/office/powerpoint/2010/main" val="371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13333 0.177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88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13255 0.1770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88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12" grpId="0"/>
      <p:bldP spid="12" grpId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420937" y="4536280"/>
            <a:ext cx="1228725" cy="1228725"/>
          </a:xfrm>
          <a:prstGeom prst="ellipse">
            <a:avLst/>
          </a:prstGeom>
          <a:solidFill>
            <a:srgbClr val="4A9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Thin Clients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14C908-3071-495C-A8CC-805BF0901299}"/>
              </a:ext>
            </a:extLst>
          </p:cNvPr>
          <p:cNvSpPr txBox="1"/>
          <p:nvPr/>
        </p:nvSpPr>
        <p:spPr>
          <a:xfrm>
            <a:off x="5824326" y="2397948"/>
            <a:ext cx="536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Corporate hardware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Headless – not actually portable</a:t>
            </a:r>
          </a:p>
        </p:txBody>
      </p:sp>
    </p:spTree>
    <p:extLst>
      <p:ext uri="{BB962C8B-B14F-4D97-AF65-F5344CB8AC3E}">
        <p14:creationId xmlns:p14="http://schemas.microsoft.com/office/powerpoint/2010/main" val="19003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02943 -0.25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25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6600" y="666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02943 -0.25093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25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968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0"/>
            <a:ext cx="10515600" cy="9683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of the Art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162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6373" y="3443287"/>
            <a:ext cx="293785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4326" y="10287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7892" y="1030284"/>
            <a:ext cx="2360615" cy="23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8575675" y="4536280"/>
            <a:ext cx="1228725" cy="1228725"/>
          </a:xfrm>
          <a:prstGeom prst="ellipse">
            <a:avLst/>
          </a:prstGeom>
          <a:solidFill>
            <a:srgbClr val="8C1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057" y="3443287"/>
            <a:ext cx="295128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34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Nvidia Shield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74948-EFBA-454D-8D79-497A5478C1EE}"/>
              </a:ext>
            </a:extLst>
          </p:cNvPr>
          <p:cNvSpPr txBox="1"/>
          <p:nvPr/>
        </p:nvSpPr>
        <p:spPr>
          <a:xfrm>
            <a:off x="0" y="61441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GB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GameStream</a:t>
            </a: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BFEED-84C7-41A2-A76C-B6F944F99BEA}"/>
              </a:ext>
            </a:extLst>
          </p:cNvPr>
          <p:cNvSpPr txBox="1"/>
          <p:nvPr/>
        </p:nvSpPr>
        <p:spPr>
          <a:xfrm>
            <a:off x="725094" y="2113626"/>
            <a:ext cx="5367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 to connect to Nvidia GPU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Sold very poorly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Closed Source Protocol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…Until Moonlight</a:t>
            </a:r>
          </a:p>
        </p:txBody>
      </p:sp>
    </p:spTree>
    <p:extLst>
      <p:ext uri="{BB962C8B-B14F-4D97-AF65-F5344CB8AC3E}">
        <p14:creationId xmlns:p14="http://schemas.microsoft.com/office/powerpoint/2010/main" val="1800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05417 -0.25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125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  <p:bldP spid="12" grpId="0"/>
      <p:bldP spid="12" grpId="1"/>
      <p:bldP spid="13" grpId="0"/>
      <p:bldP spid="1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567</Words>
  <Application>Microsoft Office PowerPoint</Application>
  <PresentationFormat>Widescreen</PresentationFormat>
  <Paragraphs>155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Roboto</vt:lpstr>
      <vt:lpstr>Office Theme</vt:lpstr>
      <vt:lpstr>Leveraging the Power of a Desktop Remotely</vt:lpstr>
      <vt:lpstr>The Problem</vt:lpstr>
      <vt:lpstr>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Developing the Hardware</vt:lpstr>
      <vt:lpstr>Developing the Hardware</vt:lpstr>
      <vt:lpstr>Developing the Software</vt:lpstr>
      <vt:lpstr>Developing the Software</vt:lpstr>
      <vt:lpstr>PowerPoint Presentation</vt:lpstr>
      <vt:lpstr>PowerPoint Presentation</vt:lpstr>
      <vt:lpstr>Evaluation</vt:lpstr>
      <vt:lpstr>PowerPoint Presentation</vt:lpstr>
      <vt:lpstr>Limitations and the Future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the Power of a Desktop Remotely</dc:title>
  <dc:creator>Dylan Lathrum (Student)</dc:creator>
  <cp:lastModifiedBy>Dylan Lathrum (Student)</cp:lastModifiedBy>
  <cp:revision>12</cp:revision>
  <dcterms:created xsi:type="dcterms:W3CDTF">2022-04-07T21:52:03Z</dcterms:created>
  <dcterms:modified xsi:type="dcterms:W3CDTF">2022-04-08T20:54:47Z</dcterms:modified>
</cp:coreProperties>
</file>